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"/>
      <p:regular r:id="rId15"/>
    </p:embeddedFont>
    <p:embeddedFont>
      <p:font typeface="Spline Sans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4-1.png>
</file>

<file path=ppt/media/image-4-2.png>
</file>

<file path=ppt/media/image-4-3.png>
</file>

<file path=ppt/media/image-6-1.png>
</file>

<file path=ppt/media/image-6-2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371600"/>
            <a:ext cx="12902327" cy="5486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800"/>
              </a:lnSpc>
              <a:buNone/>
            </a:pPr>
            <a:r>
              <a:rPr lang="en-US" sz="8600" b="1" dirty="0">
                <a:solidFill>
                  <a:srgbClr val="AEE4BD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Smart Escapism:</a:t>
            </a:r>
            <a:pPr algn="l" indent="0" marL="0">
              <a:lnSpc>
                <a:spcPts val="10800"/>
              </a:lnSpc>
              <a:buNone/>
            </a:pPr>
            <a:r>
              <a:rPr lang="en-US" sz="8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AI-Powered Decoy Deployment System for Submarine Defense</a:t>
            </a:r>
            <a:endParaRPr lang="en-US" sz="8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0" y="110275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AEE4BD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NexTech 1.0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282309"/>
            <a:ext cx="129023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 Name: </a:t>
            </a:r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Code Catalyst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3053715"/>
            <a:ext cx="12902327" cy="987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Problem Statement Title:</a:t>
            </a:r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SMART ESCAPISM - An AI Powered Decoy Deployment System For Submarine Defense.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64037" y="4318873"/>
            <a:ext cx="129023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 Leader Name:</a:t>
            </a:r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Sibani Sahu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864037" y="5090279"/>
            <a:ext cx="129023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Institute Name:</a:t>
            </a:r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Ravenshaw University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64037" y="5861685"/>
            <a:ext cx="129023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 Leader Contact Number:</a:t>
            </a:r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9692798947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864037" y="6633091"/>
            <a:ext cx="1290232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 Member's Name:</a:t>
            </a:r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Sibani Sahu, Puja Das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52919" y="669012"/>
            <a:ext cx="7924443" cy="67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AEE4BD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Challenges in Current Situation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851416" y="1831300"/>
            <a:ext cx="973098" cy="1748314"/>
          </a:xfrm>
          <a:prstGeom prst="roundRect">
            <a:avLst>
              <a:gd name="adj" fmla="val 360014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55502" y="2477333"/>
            <a:ext cx="364808" cy="456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850" dirty="0"/>
          </a:p>
        </p:txBody>
      </p:sp>
      <p:sp>
        <p:nvSpPr>
          <p:cNvPr id="5" name="Text 3"/>
          <p:cNvSpPr/>
          <p:nvPr/>
        </p:nvSpPr>
        <p:spPr>
          <a:xfrm>
            <a:off x="2067758" y="2074545"/>
            <a:ext cx="2703076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Limited Autonomy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2067758" y="2558177"/>
            <a:ext cx="11711226" cy="778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Traditional decoy lack AI-driven decision making. Modern sensors cannot predict the future possibility of threat by measuring variable factors.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851416" y="3822859"/>
            <a:ext cx="973098" cy="1748314"/>
          </a:xfrm>
          <a:prstGeom prst="roundRect">
            <a:avLst>
              <a:gd name="adj" fmla="val 360014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155502" y="4468892"/>
            <a:ext cx="364808" cy="456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850" dirty="0"/>
          </a:p>
        </p:txBody>
      </p:sp>
      <p:sp>
        <p:nvSpPr>
          <p:cNvPr id="9" name="Text 7"/>
          <p:cNvSpPr/>
          <p:nvPr/>
        </p:nvSpPr>
        <p:spPr>
          <a:xfrm>
            <a:off x="2067758" y="4066103"/>
            <a:ext cx="2703076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Manual &amp; Remote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2067758" y="4549735"/>
            <a:ext cx="11711226" cy="778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Current decoys are still deployed manually, locally or via remote control. Human intervention is still necessary which increases risks under surprise attack.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51416" y="5814417"/>
            <a:ext cx="973098" cy="1748314"/>
          </a:xfrm>
          <a:prstGeom prst="roundRect">
            <a:avLst>
              <a:gd name="adj" fmla="val 360014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155502" y="6460450"/>
            <a:ext cx="364808" cy="456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850" dirty="0"/>
          </a:p>
        </p:txBody>
      </p:sp>
      <p:sp>
        <p:nvSpPr>
          <p:cNvPr id="13" name="Text 11"/>
          <p:cNvSpPr/>
          <p:nvPr/>
        </p:nvSpPr>
        <p:spPr>
          <a:xfrm>
            <a:off x="2067758" y="6057662"/>
            <a:ext cx="2703076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Time Consuming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2067758" y="6541294"/>
            <a:ext cx="11711226" cy="778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causes delays in urgent situation where split-second decisions are essential. Reaction time is critical-even a few seconds of delay may make the decoy ineffective.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15378" y="879038"/>
            <a:ext cx="1239964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AEE4BD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We Suggest:</a:t>
            </a:r>
            <a:pPr algn="ctr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AI-Driven Smart Decoy Deployment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058591"/>
            <a:ext cx="12902327" cy="1835706"/>
          </a:xfrm>
          <a:prstGeom prst="roundRect">
            <a:avLst>
              <a:gd name="adj" fmla="val 20174"/>
            </a:avLst>
          </a:prstGeom>
          <a:solidFill>
            <a:srgbClr val="28282F">
              <a:alpha val="75000"/>
            </a:srgbClr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94517" y="2089071"/>
            <a:ext cx="987504" cy="1774746"/>
          </a:xfrm>
          <a:prstGeom prst="roundRect">
            <a:avLst>
              <a:gd name="adj" fmla="val 33798"/>
            </a:avLst>
          </a:prstGeom>
          <a:solidFill>
            <a:srgbClr val="28282F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887" y="2744986"/>
            <a:ext cx="370284" cy="46291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28838" y="2335887"/>
            <a:ext cx="332886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threat Anticipation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2128838" y="2826901"/>
            <a:ext cx="1160704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Probabilistic classification method to combine all sensor clues into one probability and predict the likelihood of threat.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4141113"/>
            <a:ext cx="12902327" cy="1481257"/>
          </a:xfrm>
          <a:prstGeom prst="roundRect">
            <a:avLst>
              <a:gd name="adj" fmla="val 25001"/>
            </a:avLst>
          </a:prstGeom>
          <a:solidFill>
            <a:srgbClr val="28282F">
              <a:alpha val="75000"/>
            </a:srgbClr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894517" y="4171593"/>
            <a:ext cx="987504" cy="1420297"/>
          </a:xfrm>
          <a:prstGeom prst="roundRect">
            <a:avLst>
              <a:gd name="adj" fmla="val 33798"/>
            </a:avLst>
          </a:prstGeom>
          <a:solidFill>
            <a:srgbClr val="28282F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887" y="4650224"/>
            <a:ext cx="370284" cy="46291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2128838" y="4418409"/>
            <a:ext cx="287571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Autonomous  Decision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2128838" y="4909423"/>
            <a:ext cx="1160704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Random Forest Classifier selects the best decoy placement instantly.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864037" y="5869186"/>
            <a:ext cx="12902327" cy="1481257"/>
          </a:xfrm>
          <a:prstGeom prst="roundRect">
            <a:avLst>
              <a:gd name="adj" fmla="val 25001"/>
            </a:avLst>
          </a:prstGeom>
          <a:solidFill>
            <a:srgbClr val="28282F">
              <a:alpha val="75000"/>
            </a:srgbClr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894517" y="5899666"/>
            <a:ext cx="987504" cy="1420297"/>
          </a:xfrm>
          <a:prstGeom prst="roundRect">
            <a:avLst>
              <a:gd name="adj" fmla="val 33798"/>
            </a:avLst>
          </a:prstGeom>
          <a:solidFill>
            <a:srgbClr val="28282F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887" y="6378297"/>
            <a:ext cx="370284" cy="462915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2128838" y="614648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Deployment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2128838" y="6637496"/>
            <a:ext cx="1160704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System triggres the command to release the decoy in the measuresd position with minimal human delay.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86463" y="604599"/>
            <a:ext cx="6457474" cy="610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AEE4BD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Technology and Capabilities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934403" y="1545193"/>
            <a:ext cx="30480" cy="6081951"/>
          </a:xfrm>
          <a:prstGeom prst="roundRect">
            <a:avLst>
              <a:gd name="adj" fmla="val 1082103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903923" y="1777246"/>
            <a:ext cx="439698" cy="30480"/>
          </a:xfrm>
          <a:prstGeom prst="roundRect">
            <a:avLst>
              <a:gd name="adj" fmla="val 1082103"/>
            </a:avLst>
          </a:prstGeom>
          <a:solidFill>
            <a:srgbClr val="00E5A1"/>
          </a:solidFill>
          <a:ln/>
        </p:spPr>
      </p:sp>
      <p:sp>
        <p:nvSpPr>
          <p:cNvPr id="5" name="Shape 3"/>
          <p:cNvSpPr/>
          <p:nvPr/>
        </p:nvSpPr>
        <p:spPr>
          <a:xfrm>
            <a:off x="851952" y="1710035"/>
            <a:ext cx="164902" cy="164902"/>
          </a:xfrm>
          <a:prstGeom prst="roundRect">
            <a:avLst>
              <a:gd name="adj" fmla="val 277256"/>
            </a:avLst>
          </a:prstGeom>
          <a:solidFill>
            <a:srgbClr val="16FFBB"/>
          </a:solidFill>
          <a:ln/>
        </p:spPr>
      </p:sp>
      <p:sp>
        <p:nvSpPr>
          <p:cNvPr id="6" name="Text 4"/>
          <p:cNvSpPr/>
          <p:nvPr/>
        </p:nvSpPr>
        <p:spPr>
          <a:xfrm>
            <a:off x="1813917" y="1620679"/>
            <a:ext cx="5868948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&amp; Machine Learning - Intelligent Desicion Making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813917" y="2057995"/>
            <a:ext cx="1204698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Enable autonomous threat detection, prediction of future trajectory and optimized decision-making.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903923" y="3081576"/>
            <a:ext cx="439698" cy="30480"/>
          </a:xfrm>
          <a:prstGeom prst="roundRect">
            <a:avLst>
              <a:gd name="adj" fmla="val 1082103"/>
            </a:avLst>
          </a:prstGeom>
          <a:solidFill>
            <a:srgbClr val="0FC3C0"/>
          </a:solidFill>
          <a:ln/>
        </p:spPr>
      </p:sp>
      <p:sp>
        <p:nvSpPr>
          <p:cNvPr id="9" name="Shape 7"/>
          <p:cNvSpPr/>
          <p:nvPr/>
        </p:nvSpPr>
        <p:spPr>
          <a:xfrm>
            <a:off x="851952" y="3014365"/>
            <a:ext cx="164902" cy="164902"/>
          </a:xfrm>
          <a:prstGeom prst="roundRect">
            <a:avLst>
              <a:gd name="adj" fmla="val 277256"/>
            </a:avLst>
          </a:prstGeom>
          <a:solidFill>
            <a:srgbClr val="29DDDA"/>
          </a:solidFill>
          <a:ln/>
        </p:spPr>
      </p:sp>
      <p:sp>
        <p:nvSpPr>
          <p:cNvPr id="10" name="Text 8"/>
          <p:cNvSpPr/>
          <p:nvPr/>
        </p:nvSpPr>
        <p:spPr>
          <a:xfrm>
            <a:off x="1813917" y="2925008"/>
            <a:ext cx="6019919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SVM with Sensor Fusion- Predict Future Probabilities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1813917" y="3362325"/>
            <a:ext cx="1204698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Integrates sonar, radar, infrared and acoustic data to calculate overall threat probability.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903923" y="4385905"/>
            <a:ext cx="439698" cy="30480"/>
          </a:xfrm>
          <a:prstGeom prst="roundRect">
            <a:avLst>
              <a:gd name="adj" fmla="val 1082103"/>
            </a:avLst>
          </a:prstGeom>
          <a:solidFill>
            <a:srgbClr val="1D8DCD"/>
          </a:solidFill>
          <a:ln/>
        </p:spPr>
      </p:sp>
      <p:sp>
        <p:nvSpPr>
          <p:cNvPr id="13" name="Shape 11"/>
          <p:cNvSpPr/>
          <p:nvPr/>
        </p:nvSpPr>
        <p:spPr>
          <a:xfrm>
            <a:off x="851952" y="4318695"/>
            <a:ext cx="164902" cy="164902"/>
          </a:xfrm>
          <a:prstGeom prst="roundRect">
            <a:avLst>
              <a:gd name="adj" fmla="val 277256"/>
            </a:avLst>
          </a:prstGeom>
          <a:solidFill>
            <a:srgbClr val="37A7E7"/>
          </a:solidFill>
          <a:ln/>
        </p:spPr>
      </p:sp>
      <p:sp>
        <p:nvSpPr>
          <p:cNvPr id="14" name="Text 12"/>
          <p:cNvSpPr/>
          <p:nvPr/>
        </p:nvSpPr>
        <p:spPr>
          <a:xfrm>
            <a:off x="1813917" y="4229338"/>
            <a:ext cx="244304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Operational Safety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1813917" y="4666655"/>
            <a:ext cx="1204698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Reduces false negatives (missed threats) with strong evaluation metrics (Confusion Matrix, ROC).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903923" y="5690235"/>
            <a:ext cx="439698" cy="30480"/>
          </a:xfrm>
          <a:prstGeom prst="roundRect">
            <a:avLst>
              <a:gd name="adj" fmla="val 1082103"/>
            </a:avLst>
          </a:prstGeom>
          <a:solidFill>
            <a:srgbClr val="BE95DE"/>
          </a:solidFill>
          <a:ln/>
        </p:spPr>
      </p:sp>
      <p:sp>
        <p:nvSpPr>
          <p:cNvPr id="17" name="Shape 15"/>
          <p:cNvSpPr/>
          <p:nvPr/>
        </p:nvSpPr>
        <p:spPr>
          <a:xfrm>
            <a:off x="851952" y="5623024"/>
            <a:ext cx="164902" cy="164902"/>
          </a:xfrm>
          <a:prstGeom prst="roundRect">
            <a:avLst>
              <a:gd name="adj" fmla="val 277256"/>
            </a:avLst>
          </a:prstGeom>
          <a:solidFill>
            <a:srgbClr val="D8AFF8"/>
          </a:solidFill>
          <a:ln/>
        </p:spPr>
      </p:sp>
      <p:sp>
        <p:nvSpPr>
          <p:cNvPr id="18" name="Text 16"/>
          <p:cNvSpPr/>
          <p:nvPr/>
        </p:nvSpPr>
        <p:spPr>
          <a:xfrm>
            <a:off x="1813917" y="5533668"/>
            <a:ext cx="244304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Modular Design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1813917" y="5970984"/>
            <a:ext cx="1204698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Two-stage architecture allows independent upgrades (detection model or deployment strategy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903923" y="6994565"/>
            <a:ext cx="439698" cy="30480"/>
          </a:xfrm>
          <a:prstGeom prst="roundRect">
            <a:avLst>
              <a:gd name="adj" fmla="val 1082103"/>
            </a:avLst>
          </a:prstGeom>
          <a:solidFill>
            <a:srgbClr val="00E5A1"/>
          </a:solidFill>
          <a:ln/>
        </p:spPr>
      </p:sp>
      <p:sp>
        <p:nvSpPr>
          <p:cNvPr id="21" name="Shape 19"/>
          <p:cNvSpPr/>
          <p:nvPr/>
        </p:nvSpPr>
        <p:spPr>
          <a:xfrm>
            <a:off x="851952" y="6927354"/>
            <a:ext cx="164902" cy="164902"/>
          </a:xfrm>
          <a:prstGeom prst="roundRect">
            <a:avLst>
              <a:gd name="adj" fmla="val 277256"/>
            </a:avLst>
          </a:prstGeom>
          <a:solidFill>
            <a:srgbClr val="16FFBB"/>
          </a:solidFill>
          <a:ln/>
        </p:spPr>
      </p:sp>
      <p:sp>
        <p:nvSpPr>
          <p:cNvPr id="22" name="Text 20"/>
          <p:cNvSpPr/>
          <p:nvPr/>
        </p:nvSpPr>
        <p:spPr>
          <a:xfrm>
            <a:off x="1813917" y="6837998"/>
            <a:ext cx="244304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Instant Reaction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1813917" y="7275314"/>
            <a:ext cx="1204698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Ensures instant analysis and rapid decoy deployment within seconds.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09342" y="521137"/>
            <a:ext cx="4211717" cy="526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AEE4BD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Technology Stack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663297" y="1426488"/>
            <a:ext cx="13303806" cy="6283762"/>
          </a:xfrm>
          <a:prstGeom prst="roundRect">
            <a:avLst>
              <a:gd name="adj" fmla="val 4524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86157" y="1449348"/>
            <a:ext cx="4419362" cy="2471023"/>
          </a:xfrm>
          <a:prstGeom prst="roundRect">
            <a:avLst>
              <a:gd name="adj" fmla="val 11505"/>
            </a:avLst>
          </a:prstGeom>
          <a:solidFill>
            <a:srgbClr val="0A081B"/>
          </a:solidFill>
          <a:ln/>
        </p:spPr>
      </p:sp>
      <p:sp>
        <p:nvSpPr>
          <p:cNvPr id="5" name="Text 3"/>
          <p:cNvSpPr/>
          <p:nvPr/>
        </p:nvSpPr>
        <p:spPr>
          <a:xfrm>
            <a:off x="875586" y="1638776"/>
            <a:ext cx="2912983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1. Programming &amp; Framework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875586" y="2015728"/>
            <a:ext cx="375618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python→ AI backbone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875586" y="2385298"/>
            <a:ext cx="375618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streamlit→ Inteactive UI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5105519" y="1449348"/>
            <a:ext cx="4419362" cy="2471023"/>
          </a:xfrm>
          <a:prstGeom prst="rect">
            <a:avLst/>
          </a:prstGeom>
          <a:solidFill>
            <a:srgbClr val="0A081B"/>
          </a:solidFill>
          <a:ln/>
        </p:spPr>
      </p:sp>
      <p:sp>
        <p:nvSpPr>
          <p:cNvPr id="9" name="Shape 7"/>
          <p:cNvSpPr/>
          <p:nvPr/>
        </p:nvSpPr>
        <p:spPr>
          <a:xfrm>
            <a:off x="5105519" y="1449348"/>
            <a:ext cx="22860" cy="2471023"/>
          </a:xfrm>
          <a:prstGeom prst="roundRect">
            <a:avLst>
              <a:gd name="adj" fmla="val 1243652"/>
            </a:avLst>
          </a:prstGeom>
          <a:solidFill>
            <a:srgbClr val="0FC3C0"/>
          </a:solidFill>
          <a:ln/>
        </p:spPr>
      </p:sp>
      <p:sp>
        <p:nvSpPr>
          <p:cNvPr id="10" name="Text 8"/>
          <p:cNvSpPr/>
          <p:nvPr/>
        </p:nvSpPr>
        <p:spPr>
          <a:xfrm>
            <a:off x="5579269" y="1638776"/>
            <a:ext cx="2105858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2.  </a:t>
            </a:r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Processing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5579269" y="2015728"/>
            <a:ext cx="347186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Pandas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handling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5579269" y="2385298"/>
            <a:ext cx="347186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NumPy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Math operation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5579269" y="2754868"/>
            <a:ext cx="347186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StandardScaler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Feature scaling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4868704" y="2447985"/>
            <a:ext cx="473750" cy="473750"/>
          </a:xfrm>
          <a:prstGeom prst="roundRect">
            <a:avLst>
              <a:gd name="adj" fmla="val 60010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0FC3C0"/>
            </a:solidFill>
            <a:prstDash val="solid"/>
          </a:ln>
        </p:spPr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87171" y="2536805"/>
            <a:ext cx="236815" cy="296108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9524881" y="1449348"/>
            <a:ext cx="4419362" cy="2471023"/>
          </a:xfrm>
          <a:prstGeom prst="rect">
            <a:avLst/>
          </a:prstGeom>
          <a:solidFill>
            <a:srgbClr val="0A081B"/>
          </a:solidFill>
          <a:ln/>
        </p:spPr>
      </p:sp>
      <p:sp>
        <p:nvSpPr>
          <p:cNvPr id="17" name="Shape 14"/>
          <p:cNvSpPr/>
          <p:nvPr/>
        </p:nvSpPr>
        <p:spPr>
          <a:xfrm>
            <a:off x="9524881" y="1449348"/>
            <a:ext cx="22860" cy="2471023"/>
          </a:xfrm>
          <a:prstGeom prst="roundRect">
            <a:avLst>
              <a:gd name="adj" fmla="val 1243652"/>
            </a:avLst>
          </a:prstGeom>
          <a:solidFill>
            <a:srgbClr val="1D8DCD"/>
          </a:solidFill>
          <a:ln/>
        </p:spPr>
      </p:sp>
      <p:sp>
        <p:nvSpPr>
          <p:cNvPr id="18" name="Text 15"/>
          <p:cNvSpPr/>
          <p:nvPr/>
        </p:nvSpPr>
        <p:spPr>
          <a:xfrm>
            <a:off x="9998631" y="1638776"/>
            <a:ext cx="2105858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3.  </a:t>
            </a:r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Machine Learning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9998631" y="2015728"/>
            <a:ext cx="375618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SVM (RBF)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Best accuracy</a:t>
            </a:r>
            <a:endParaRPr lang="en-US" sz="1450" dirty="0"/>
          </a:p>
        </p:txBody>
      </p:sp>
      <p:sp>
        <p:nvSpPr>
          <p:cNvPr id="20" name="Text 17"/>
          <p:cNvSpPr/>
          <p:nvPr/>
        </p:nvSpPr>
        <p:spPr>
          <a:xfrm>
            <a:off x="9998631" y="2385298"/>
            <a:ext cx="375618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Naive Bayes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Baseline model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9998631" y="2754868"/>
            <a:ext cx="375618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Random Forest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Robust learning</a:t>
            </a:r>
            <a:endParaRPr lang="en-US" sz="1450" dirty="0"/>
          </a:p>
        </p:txBody>
      </p:sp>
      <p:sp>
        <p:nvSpPr>
          <p:cNvPr id="22" name="Text 19"/>
          <p:cNvSpPr/>
          <p:nvPr/>
        </p:nvSpPr>
        <p:spPr>
          <a:xfrm>
            <a:off x="9998631" y="3124438"/>
            <a:ext cx="375618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RF Classifier/Regressor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Location &amp; severity</a:t>
            </a:r>
            <a:endParaRPr lang="en-US" sz="1450" dirty="0"/>
          </a:p>
        </p:txBody>
      </p:sp>
      <p:sp>
        <p:nvSpPr>
          <p:cNvPr id="23" name="Shape 20"/>
          <p:cNvSpPr/>
          <p:nvPr/>
        </p:nvSpPr>
        <p:spPr>
          <a:xfrm>
            <a:off x="9288066" y="2447985"/>
            <a:ext cx="473750" cy="473750"/>
          </a:xfrm>
          <a:prstGeom prst="roundRect">
            <a:avLst>
              <a:gd name="adj" fmla="val 60010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1D8DCD"/>
            </a:solidFill>
            <a:prstDash val="solid"/>
          </a:ln>
        </p:spPr>
      </p:sp>
      <p:pic>
        <p:nvPicPr>
          <p:cNvPr id="2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6533" y="2536805"/>
            <a:ext cx="236815" cy="296108"/>
          </a:xfrm>
          <a:prstGeom prst="rect">
            <a:avLst/>
          </a:prstGeom>
        </p:spPr>
      </p:pic>
      <p:sp>
        <p:nvSpPr>
          <p:cNvPr id="25" name="Shape 21"/>
          <p:cNvSpPr/>
          <p:nvPr/>
        </p:nvSpPr>
        <p:spPr>
          <a:xfrm>
            <a:off x="686157" y="3920371"/>
            <a:ext cx="4419362" cy="2707958"/>
          </a:xfrm>
          <a:prstGeom prst="rect">
            <a:avLst/>
          </a:prstGeom>
          <a:solidFill>
            <a:srgbClr val="0A081B"/>
          </a:solidFill>
          <a:ln/>
        </p:spPr>
      </p:sp>
      <p:sp>
        <p:nvSpPr>
          <p:cNvPr id="26" name="Shape 22"/>
          <p:cNvSpPr/>
          <p:nvPr/>
        </p:nvSpPr>
        <p:spPr>
          <a:xfrm>
            <a:off x="686157" y="3920371"/>
            <a:ext cx="4419362" cy="22860"/>
          </a:xfrm>
          <a:prstGeom prst="roundRect">
            <a:avLst>
              <a:gd name="adj" fmla="val 1243652"/>
            </a:avLst>
          </a:prstGeom>
          <a:solidFill>
            <a:srgbClr val="232134"/>
          </a:solidFill>
          <a:ln/>
        </p:spPr>
      </p:sp>
      <p:sp>
        <p:nvSpPr>
          <p:cNvPr id="27" name="Text 23"/>
          <p:cNvSpPr/>
          <p:nvPr/>
        </p:nvSpPr>
        <p:spPr>
          <a:xfrm>
            <a:off x="875586" y="4109799"/>
            <a:ext cx="2105858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 .Visualization</a:t>
            </a:r>
            <a:endParaRPr lang="en-US" sz="1650" dirty="0"/>
          </a:p>
        </p:txBody>
      </p:sp>
      <p:sp>
        <p:nvSpPr>
          <p:cNvPr id="28" name="Text 24"/>
          <p:cNvSpPr/>
          <p:nvPr/>
        </p:nvSpPr>
        <p:spPr>
          <a:xfrm>
            <a:off x="875586" y="4486751"/>
            <a:ext cx="375618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Matplotlib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Graphs &amp; plots</a:t>
            </a:r>
            <a:endParaRPr lang="en-US" sz="1450" dirty="0"/>
          </a:p>
        </p:txBody>
      </p:sp>
      <p:sp>
        <p:nvSpPr>
          <p:cNvPr id="29" name="Text 25"/>
          <p:cNvSpPr/>
          <p:nvPr/>
        </p:nvSpPr>
        <p:spPr>
          <a:xfrm>
            <a:off x="875586" y="4856321"/>
            <a:ext cx="375618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Streamlit Maps/Heatmaps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Live visuals</a:t>
            </a:r>
            <a:endParaRPr lang="en-US" sz="1450" dirty="0"/>
          </a:p>
        </p:txBody>
      </p:sp>
      <p:sp>
        <p:nvSpPr>
          <p:cNvPr id="30" name="Text 26"/>
          <p:cNvSpPr/>
          <p:nvPr/>
        </p:nvSpPr>
        <p:spPr>
          <a:xfrm>
            <a:off x="875586" y="5273278"/>
            <a:ext cx="375618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31" name="Shape 27"/>
          <p:cNvSpPr/>
          <p:nvPr/>
        </p:nvSpPr>
        <p:spPr>
          <a:xfrm>
            <a:off x="5105519" y="3920371"/>
            <a:ext cx="4419362" cy="2707958"/>
          </a:xfrm>
          <a:prstGeom prst="rect">
            <a:avLst/>
          </a:prstGeom>
          <a:solidFill>
            <a:srgbClr val="0A081B"/>
          </a:solidFill>
          <a:ln/>
        </p:spPr>
      </p:sp>
      <p:sp>
        <p:nvSpPr>
          <p:cNvPr id="32" name="Shape 28"/>
          <p:cNvSpPr/>
          <p:nvPr/>
        </p:nvSpPr>
        <p:spPr>
          <a:xfrm>
            <a:off x="5105519" y="3920371"/>
            <a:ext cx="22860" cy="2707958"/>
          </a:xfrm>
          <a:prstGeom prst="roundRect">
            <a:avLst>
              <a:gd name="adj" fmla="val 1243652"/>
            </a:avLst>
          </a:prstGeom>
          <a:solidFill>
            <a:srgbClr val="00E5A1"/>
          </a:solidFill>
          <a:ln/>
        </p:spPr>
      </p:sp>
      <p:sp>
        <p:nvSpPr>
          <p:cNvPr id="33" name="Shape 29"/>
          <p:cNvSpPr/>
          <p:nvPr/>
        </p:nvSpPr>
        <p:spPr>
          <a:xfrm>
            <a:off x="5105519" y="3920371"/>
            <a:ext cx="4419362" cy="22860"/>
          </a:xfrm>
          <a:prstGeom prst="roundRect">
            <a:avLst>
              <a:gd name="adj" fmla="val 1243652"/>
            </a:avLst>
          </a:prstGeom>
          <a:solidFill>
            <a:srgbClr val="00E5A1"/>
          </a:solidFill>
          <a:ln/>
        </p:spPr>
      </p:sp>
      <p:sp>
        <p:nvSpPr>
          <p:cNvPr id="34" name="Text 30"/>
          <p:cNvSpPr/>
          <p:nvPr/>
        </p:nvSpPr>
        <p:spPr>
          <a:xfrm>
            <a:off x="5579269" y="4109799"/>
            <a:ext cx="2105858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5.  Datasets</a:t>
            </a:r>
            <a:endParaRPr lang="en-US" sz="1650" dirty="0"/>
          </a:p>
        </p:txBody>
      </p:sp>
      <p:sp>
        <p:nvSpPr>
          <p:cNvPr id="35" name="Text 31"/>
          <p:cNvSpPr/>
          <p:nvPr/>
        </p:nvSpPr>
        <p:spPr>
          <a:xfrm>
            <a:off x="5579269" y="4486751"/>
            <a:ext cx="3471863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Augmented Sonar Dataset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Threat detection</a:t>
            </a:r>
            <a:endParaRPr lang="en-US" sz="1450" dirty="0"/>
          </a:p>
        </p:txBody>
      </p:sp>
      <p:sp>
        <p:nvSpPr>
          <p:cNvPr id="36" name="Text 32"/>
          <p:cNvSpPr/>
          <p:nvPr/>
        </p:nvSpPr>
        <p:spPr>
          <a:xfrm>
            <a:off x="5579269" y="5159573"/>
            <a:ext cx="3471863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Synthetic Historical Attacks →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Attack patterns</a:t>
            </a:r>
            <a:endParaRPr lang="en-US" sz="1450" dirty="0"/>
          </a:p>
        </p:txBody>
      </p:sp>
      <p:sp>
        <p:nvSpPr>
          <p:cNvPr id="37" name="Shape 33"/>
          <p:cNvSpPr/>
          <p:nvPr/>
        </p:nvSpPr>
        <p:spPr>
          <a:xfrm>
            <a:off x="4868704" y="5037475"/>
            <a:ext cx="473750" cy="473750"/>
          </a:xfrm>
          <a:prstGeom prst="roundRect">
            <a:avLst>
              <a:gd name="adj" fmla="val 60010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00E5A1"/>
            </a:solidFill>
            <a:prstDash val="solid"/>
          </a:ln>
        </p:spPr>
      </p:sp>
      <p:sp>
        <p:nvSpPr>
          <p:cNvPr id="38" name="Shape 34"/>
          <p:cNvSpPr/>
          <p:nvPr/>
        </p:nvSpPr>
        <p:spPr>
          <a:xfrm>
            <a:off x="9524881" y="3920371"/>
            <a:ext cx="4419362" cy="2707958"/>
          </a:xfrm>
          <a:prstGeom prst="rect">
            <a:avLst/>
          </a:prstGeom>
          <a:solidFill>
            <a:srgbClr val="0A081B"/>
          </a:solidFill>
          <a:ln/>
        </p:spPr>
      </p:sp>
      <p:sp>
        <p:nvSpPr>
          <p:cNvPr id="39" name="Shape 35"/>
          <p:cNvSpPr/>
          <p:nvPr/>
        </p:nvSpPr>
        <p:spPr>
          <a:xfrm>
            <a:off x="9524881" y="3920371"/>
            <a:ext cx="22860" cy="2707958"/>
          </a:xfrm>
          <a:prstGeom prst="roundRect">
            <a:avLst>
              <a:gd name="adj" fmla="val 1243652"/>
            </a:avLst>
          </a:prstGeom>
          <a:solidFill>
            <a:srgbClr val="0FC3C0"/>
          </a:solidFill>
          <a:ln/>
        </p:spPr>
      </p:sp>
      <p:sp>
        <p:nvSpPr>
          <p:cNvPr id="40" name="Shape 36"/>
          <p:cNvSpPr/>
          <p:nvPr/>
        </p:nvSpPr>
        <p:spPr>
          <a:xfrm>
            <a:off x="9524881" y="3920371"/>
            <a:ext cx="4419362" cy="22860"/>
          </a:xfrm>
          <a:prstGeom prst="roundRect">
            <a:avLst>
              <a:gd name="adj" fmla="val 1243652"/>
            </a:avLst>
          </a:prstGeom>
          <a:solidFill>
            <a:srgbClr val="0FC3C0"/>
          </a:solidFill>
          <a:ln/>
        </p:spPr>
      </p:sp>
      <p:sp>
        <p:nvSpPr>
          <p:cNvPr id="41" name="Text 37"/>
          <p:cNvSpPr/>
          <p:nvPr/>
        </p:nvSpPr>
        <p:spPr>
          <a:xfrm>
            <a:off x="9998631" y="4109799"/>
            <a:ext cx="2364105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6. Deployment &amp; Access</a:t>
            </a:r>
            <a:endParaRPr lang="en-US" sz="1650" dirty="0"/>
          </a:p>
        </p:txBody>
      </p:sp>
      <p:sp>
        <p:nvSpPr>
          <p:cNvPr id="42" name="Text 38"/>
          <p:cNvSpPr/>
          <p:nvPr/>
        </p:nvSpPr>
        <p:spPr>
          <a:xfrm>
            <a:off x="9998631" y="4486751"/>
            <a:ext cx="375618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Google Colab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→ runs the backend &amp; ML models.</a:t>
            </a:r>
            <a:endParaRPr lang="en-US" sz="1450" dirty="0"/>
          </a:p>
        </p:txBody>
      </p:sp>
      <p:sp>
        <p:nvSpPr>
          <p:cNvPr id="43" name="Text 39"/>
          <p:cNvSpPr/>
          <p:nvPr/>
        </p:nvSpPr>
        <p:spPr>
          <a:xfrm>
            <a:off x="9998631" y="5159573"/>
            <a:ext cx="375618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Streamlit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→ builds the interactive UI.</a:t>
            </a:r>
            <a:endParaRPr lang="en-US" sz="1450" dirty="0"/>
          </a:p>
        </p:txBody>
      </p:sp>
      <p:sp>
        <p:nvSpPr>
          <p:cNvPr id="44" name="Text 40"/>
          <p:cNvSpPr/>
          <p:nvPr/>
        </p:nvSpPr>
        <p:spPr>
          <a:xfrm>
            <a:off x="9998631" y="5529143"/>
            <a:ext cx="3756184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Ngrok with Auth Token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→ exposes the local Streamlit app securely to the internet. </a:t>
            </a:r>
            <a:endParaRPr lang="en-US" sz="1450" dirty="0"/>
          </a:p>
        </p:txBody>
      </p:sp>
      <p:sp>
        <p:nvSpPr>
          <p:cNvPr id="45" name="Shape 41"/>
          <p:cNvSpPr/>
          <p:nvPr/>
        </p:nvSpPr>
        <p:spPr>
          <a:xfrm>
            <a:off x="9288066" y="5037475"/>
            <a:ext cx="473750" cy="473750"/>
          </a:xfrm>
          <a:prstGeom prst="roundRect">
            <a:avLst>
              <a:gd name="adj" fmla="val 60010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0FC3C0"/>
            </a:solidFill>
            <a:prstDash val="solid"/>
          </a:ln>
        </p:spPr>
      </p:sp>
      <p:sp>
        <p:nvSpPr>
          <p:cNvPr id="46" name="Shape 42"/>
          <p:cNvSpPr/>
          <p:nvPr/>
        </p:nvSpPr>
        <p:spPr>
          <a:xfrm>
            <a:off x="686157" y="6628328"/>
            <a:ext cx="13258086" cy="1059061"/>
          </a:xfrm>
          <a:prstGeom prst="rect">
            <a:avLst/>
          </a:prstGeom>
          <a:solidFill>
            <a:srgbClr val="0A081B"/>
          </a:solidFill>
          <a:ln/>
        </p:spPr>
      </p:sp>
      <p:sp>
        <p:nvSpPr>
          <p:cNvPr id="47" name="Shape 43"/>
          <p:cNvSpPr/>
          <p:nvPr/>
        </p:nvSpPr>
        <p:spPr>
          <a:xfrm>
            <a:off x="686157" y="6628328"/>
            <a:ext cx="13258086" cy="22860"/>
          </a:xfrm>
          <a:prstGeom prst="roundRect">
            <a:avLst>
              <a:gd name="adj" fmla="val 1243652"/>
            </a:avLst>
          </a:prstGeom>
          <a:solidFill>
            <a:srgbClr val="1D8DCD"/>
          </a:solidFill>
          <a:ln/>
        </p:spPr>
      </p:sp>
      <p:sp>
        <p:nvSpPr>
          <p:cNvPr id="48" name="Text 44"/>
          <p:cNvSpPr/>
          <p:nvPr/>
        </p:nvSpPr>
        <p:spPr>
          <a:xfrm>
            <a:off x="875586" y="6817757"/>
            <a:ext cx="2839403" cy="263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7.End-to-End Access Pipeline</a:t>
            </a:r>
            <a:endParaRPr lang="en-US" sz="1650" dirty="0"/>
          </a:p>
        </p:txBody>
      </p:sp>
      <p:sp>
        <p:nvSpPr>
          <p:cNvPr id="49" name="Text 45"/>
          <p:cNvSpPr/>
          <p:nvPr/>
        </p:nvSpPr>
        <p:spPr>
          <a:xfrm>
            <a:off x="875586" y="7194709"/>
            <a:ext cx="1259490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Google Colab → Streamlit App → Ngrok (Authtoken Secured) → Browser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17" y="1580317"/>
            <a:ext cx="5068967" cy="506896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070997" y="557213"/>
            <a:ext cx="4726305" cy="463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AEE4BD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Overall Architecture Model</a:t>
            </a:r>
            <a:endParaRPr lang="en-US" sz="2900" dirty="0"/>
          </a:p>
        </p:txBody>
      </p:sp>
      <p:sp>
        <p:nvSpPr>
          <p:cNvPr id="5" name="Text 1"/>
          <p:cNvSpPr/>
          <p:nvPr/>
        </p:nvSpPr>
        <p:spPr>
          <a:xfrm>
            <a:off x="6070997" y="1271707"/>
            <a:ext cx="7974806" cy="534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system operates through a seamless integration of intelligent modules, ensuring rapid analysis and decisive action.</a:t>
            </a:r>
            <a:endParaRPr lang="en-US" sz="1300" dirty="0"/>
          </a:p>
        </p:txBody>
      </p:sp>
      <p:sp>
        <p:nvSpPr>
          <p:cNvPr id="6" name="Shape 2"/>
          <p:cNvSpPr/>
          <p:nvPr/>
        </p:nvSpPr>
        <p:spPr>
          <a:xfrm>
            <a:off x="6238042" y="2244447"/>
            <a:ext cx="166926" cy="751523"/>
          </a:xfrm>
          <a:prstGeom prst="roundRect">
            <a:avLst>
              <a:gd name="adj" fmla="val 150104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6070997" y="2134791"/>
            <a:ext cx="501015" cy="501015"/>
          </a:xfrm>
          <a:prstGeom prst="roundRect">
            <a:avLst>
              <a:gd name="adj" fmla="val 91255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196251" y="2228731"/>
            <a:ext cx="25050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6738937" y="2160865"/>
            <a:ext cx="1855946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Sensor Inputs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6738937" y="2492931"/>
            <a:ext cx="7306866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Collects real-time environment data from sonar, radar, infrared, and speed.</a:t>
            </a:r>
            <a:endParaRPr lang="en-US" sz="1300" dirty="0"/>
          </a:p>
        </p:txBody>
      </p:sp>
      <p:sp>
        <p:nvSpPr>
          <p:cNvPr id="11" name="Shape 7"/>
          <p:cNvSpPr/>
          <p:nvPr/>
        </p:nvSpPr>
        <p:spPr>
          <a:xfrm>
            <a:off x="6488549" y="3413522"/>
            <a:ext cx="166926" cy="751523"/>
          </a:xfrm>
          <a:prstGeom prst="roundRect">
            <a:avLst>
              <a:gd name="adj" fmla="val 150104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2" name="Shape 8"/>
          <p:cNvSpPr/>
          <p:nvPr/>
        </p:nvSpPr>
        <p:spPr>
          <a:xfrm>
            <a:off x="6321504" y="3303865"/>
            <a:ext cx="501015" cy="501015"/>
          </a:xfrm>
          <a:prstGeom prst="roundRect">
            <a:avLst>
              <a:gd name="adj" fmla="val 91255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446758" y="3397806"/>
            <a:ext cx="25050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950" dirty="0"/>
          </a:p>
        </p:txBody>
      </p:sp>
      <p:sp>
        <p:nvSpPr>
          <p:cNvPr id="14" name="Text 10"/>
          <p:cNvSpPr/>
          <p:nvPr/>
        </p:nvSpPr>
        <p:spPr>
          <a:xfrm>
            <a:off x="6989445" y="3329940"/>
            <a:ext cx="2815590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Stage 1 – Threat Detection (SVM)</a:t>
            </a:r>
            <a:endParaRPr lang="en-US" sz="1450" dirty="0"/>
          </a:p>
        </p:txBody>
      </p:sp>
      <p:sp>
        <p:nvSpPr>
          <p:cNvPr id="15" name="Text 11"/>
          <p:cNvSpPr/>
          <p:nvPr/>
        </p:nvSpPr>
        <p:spPr>
          <a:xfrm>
            <a:off x="6989445" y="3662005"/>
            <a:ext cx="7056358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Analyzes sensor data to instantly detect threats with probability scoring</a:t>
            </a:r>
            <a:endParaRPr lang="en-US" sz="1300" dirty="0"/>
          </a:p>
        </p:txBody>
      </p:sp>
      <p:sp>
        <p:nvSpPr>
          <p:cNvPr id="16" name="Shape 12"/>
          <p:cNvSpPr/>
          <p:nvPr/>
        </p:nvSpPr>
        <p:spPr>
          <a:xfrm>
            <a:off x="6739057" y="4582597"/>
            <a:ext cx="166926" cy="751523"/>
          </a:xfrm>
          <a:prstGeom prst="roundRect">
            <a:avLst>
              <a:gd name="adj" fmla="val 150104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</p:sp>
      <p:sp>
        <p:nvSpPr>
          <p:cNvPr id="17" name="Shape 13"/>
          <p:cNvSpPr/>
          <p:nvPr/>
        </p:nvSpPr>
        <p:spPr>
          <a:xfrm>
            <a:off x="6572012" y="4472940"/>
            <a:ext cx="501015" cy="501015"/>
          </a:xfrm>
          <a:prstGeom prst="roundRect">
            <a:avLst>
              <a:gd name="adj" fmla="val 91255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6697266" y="4566880"/>
            <a:ext cx="25050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950" dirty="0"/>
          </a:p>
        </p:txBody>
      </p:sp>
      <p:sp>
        <p:nvSpPr>
          <p:cNvPr id="19" name="Text 15"/>
          <p:cNvSpPr/>
          <p:nvPr/>
        </p:nvSpPr>
        <p:spPr>
          <a:xfrm>
            <a:off x="7239953" y="4499015"/>
            <a:ext cx="4231362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Stage 2 – Deployment Strategy (Random Forests)</a:t>
            </a:r>
            <a:endParaRPr lang="en-US" sz="1450" dirty="0"/>
          </a:p>
        </p:txBody>
      </p:sp>
      <p:sp>
        <p:nvSpPr>
          <p:cNvPr id="20" name="Text 16"/>
          <p:cNvSpPr/>
          <p:nvPr/>
        </p:nvSpPr>
        <p:spPr>
          <a:xfrm>
            <a:off x="7239953" y="4831080"/>
            <a:ext cx="6805851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Predicts enemy location and severity using historical attack patterns</a:t>
            </a:r>
            <a:endParaRPr lang="en-US" sz="1300" dirty="0"/>
          </a:p>
        </p:txBody>
      </p:sp>
      <p:sp>
        <p:nvSpPr>
          <p:cNvPr id="21" name="Shape 17"/>
          <p:cNvSpPr/>
          <p:nvPr/>
        </p:nvSpPr>
        <p:spPr>
          <a:xfrm>
            <a:off x="6989683" y="5751671"/>
            <a:ext cx="166926" cy="751523"/>
          </a:xfrm>
          <a:prstGeom prst="roundRect">
            <a:avLst>
              <a:gd name="adj" fmla="val 150104"/>
            </a:avLst>
          </a:prstGeom>
          <a:solidFill>
            <a:srgbClr val="0A081B"/>
          </a:solidFill>
          <a:ln w="15240">
            <a:solidFill>
              <a:srgbClr val="5CC97B"/>
            </a:solidFill>
            <a:prstDash val="solid"/>
          </a:ln>
        </p:spPr>
      </p:sp>
      <p:sp>
        <p:nvSpPr>
          <p:cNvPr id="22" name="Shape 18"/>
          <p:cNvSpPr/>
          <p:nvPr/>
        </p:nvSpPr>
        <p:spPr>
          <a:xfrm>
            <a:off x="6822638" y="5642015"/>
            <a:ext cx="501015" cy="501015"/>
          </a:xfrm>
          <a:prstGeom prst="roundRect">
            <a:avLst>
              <a:gd name="adj" fmla="val 91255"/>
            </a:avLst>
          </a:prstGeom>
          <a:solidFill>
            <a:srgbClr val="0A081B"/>
          </a:solidFill>
          <a:ln w="15240">
            <a:solidFill>
              <a:srgbClr val="5CC97B"/>
            </a:solidFill>
            <a:prstDash val="solid"/>
          </a:ln>
        </p:spPr>
      </p:sp>
      <p:sp>
        <p:nvSpPr>
          <p:cNvPr id="23" name="Text 19"/>
          <p:cNvSpPr/>
          <p:nvPr/>
        </p:nvSpPr>
        <p:spPr>
          <a:xfrm>
            <a:off x="6947892" y="5735955"/>
            <a:ext cx="25050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1950" dirty="0"/>
          </a:p>
        </p:txBody>
      </p:sp>
      <p:sp>
        <p:nvSpPr>
          <p:cNvPr id="24" name="Text 20"/>
          <p:cNvSpPr/>
          <p:nvPr/>
        </p:nvSpPr>
        <p:spPr>
          <a:xfrm>
            <a:off x="7490579" y="5668089"/>
            <a:ext cx="2968585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Decoy Logic (Midpoint Placement)</a:t>
            </a:r>
            <a:endParaRPr lang="en-US" sz="1450" dirty="0"/>
          </a:p>
        </p:txBody>
      </p:sp>
      <p:sp>
        <p:nvSpPr>
          <p:cNvPr id="25" name="Text 21"/>
          <p:cNvSpPr/>
          <p:nvPr/>
        </p:nvSpPr>
        <p:spPr>
          <a:xfrm>
            <a:off x="7490579" y="6000155"/>
            <a:ext cx="6555224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Calculates the optimal decoy position between submarine and predicted threat</a:t>
            </a:r>
            <a:endParaRPr lang="en-US" sz="1300" dirty="0"/>
          </a:p>
        </p:txBody>
      </p:sp>
      <p:sp>
        <p:nvSpPr>
          <p:cNvPr id="26" name="Shape 22"/>
          <p:cNvSpPr/>
          <p:nvPr/>
        </p:nvSpPr>
        <p:spPr>
          <a:xfrm>
            <a:off x="6739057" y="6920746"/>
            <a:ext cx="166926" cy="751523"/>
          </a:xfrm>
          <a:prstGeom prst="roundRect">
            <a:avLst>
              <a:gd name="adj" fmla="val 150104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27" name="Shape 23"/>
          <p:cNvSpPr/>
          <p:nvPr/>
        </p:nvSpPr>
        <p:spPr>
          <a:xfrm>
            <a:off x="6572012" y="6811089"/>
            <a:ext cx="501015" cy="501015"/>
          </a:xfrm>
          <a:prstGeom prst="roundRect">
            <a:avLst>
              <a:gd name="adj" fmla="val 91255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28" name="Text 24"/>
          <p:cNvSpPr/>
          <p:nvPr/>
        </p:nvSpPr>
        <p:spPr>
          <a:xfrm>
            <a:off x="6697266" y="6905030"/>
            <a:ext cx="25050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</a:t>
            </a:r>
            <a:endParaRPr lang="en-US" sz="1950" dirty="0"/>
          </a:p>
        </p:txBody>
      </p:sp>
      <p:sp>
        <p:nvSpPr>
          <p:cNvPr id="29" name="Text 25"/>
          <p:cNvSpPr/>
          <p:nvPr/>
        </p:nvSpPr>
        <p:spPr>
          <a:xfrm>
            <a:off x="7239953" y="6837164"/>
            <a:ext cx="1914763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Outputs – Streamlit UI</a:t>
            </a:r>
            <a:endParaRPr lang="en-US" sz="1450" dirty="0"/>
          </a:p>
        </p:txBody>
      </p:sp>
      <p:sp>
        <p:nvSpPr>
          <p:cNvPr id="30" name="Text 26"/>
          <p:cNvSpPr/>
          <p:nvPr/>
        </p:nvSpPr>
        <p:spPr>
          <a:xfrm>
            <a:off x="7239953" y="7169229"/>
            <a:ext cx="6805851" cy="267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Displays threat probability, heatmap, and real-time map for operator clarity.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69988" y="672465"/>
            <a:ext cx="5290423" cy="661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AEE4BD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Impacts and Benefits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833199" y="1809750"/>
            <a:ext cx="6362938" cy="1757124"/>
          </a:xfrm>
          <a:prstGeom prst="roundRect">
            <a:avLst>
              <a:gd name="adj" fmla="val 32517"/>
            </a:avLst>
          </a:prstGeom>
          <a:solidFill>
            <a:srgbClr val="28282F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4065" y="2070616"/>
            <a:ext cx="3581757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1.  Reduces Human Workload 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1094065" y="2544008"/>
            <a:ext cx="5841206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Minimizes manual monitoring, allowing operators to focus on high level decisions.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34143" y="1809750"/>
            <a:ext cx="6363057" cy="1757124"/>
          </a:xfrm>
          <a:prstGeom prst="roundRect">
            <a:avLst>
              <a:gd name="adj" fmla="val 32517"/>
            </a:avLst>
          </a:prstGeom>
          <a:solidFill>
            <a:srgbClr val="28282F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95009" y="2070616"/>
            <a:ext cx="2645212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2.  Cost-Effective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7695009" y="2544008"/>
            <a:ext cx="5841325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Provides a highly effective alternative to expensive stealth technology upgrades for existing fleets.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33199" y="3804880"/>
            <a:ext cx="6362938" cy="1757124"/>
          </a:xfrm>
          <a:prstGeom prst="roundRect">
            <a:avLst>
              <a:gd name="adj" fmla="val 32517"/>
            </a:avLst>
          </a:prstGeom>
          <a:solidFill>
            <a:srgbClr val="28282F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94065" y="4065746"/>
            <a:ext cx="278987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3.  Strategic Deception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1094065" y="4539139"/>
            <a:ext cx="5841206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Allows for the manipulation of enemy sensor data creating tactical advantages in critical situations.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7434143" y="3804880"/>
            <a:ext cx="6363057" cy="1757124"/>
          </a:xfrm>
          <a:prstGeom prst="roundRect">
            <a:avLst>
              <a:gd name="adj" fmla="val 32517"/>
            </a:avLst>
          </a:prstGeom>
          <a:solidFill>
            <a:srgbClr val="28282F"/>
          </a:solidFill>
          <a:ln w="22860">
            <a:solidFill>
              <a:srgbClr val="AEE4B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95009" y="4065746"/>
            <a:ext cx="322290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4.  Instant threat response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7695009" y="4539139"/>
            <a:ext cx="5841325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eliminates delays by automatically analyzing sensor data and deploying decoys within seconds.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833199" y="5800011"/>
            <a:ext cx="6362938" cy="1757124"/>
          </a:xfrm>
          <a:prstGeom prst="roundRect">
            <a:avLst>
              <a:gd name="adj" fmla="val 32517"/>
            </a:avLst>
          </a:prstGeom>
          <a:solidFill>
            <a:srgbClr val="28282F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94065" y="6060877"/>
            <a:ext cx="3176945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5.  Enhanced Survivability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1094065" y="6534269"/>
            <a:ext cx="5841206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Dramatically increases the chances of mission success and crew safety by minimizing detection risk.</a:t>
            </a:r>
            <a:endParaRPr lang="en-US" sz="1850" dirty="0"/>
          </a:p>
        </p:txBody>
      </p:sp>
      <p:sp>
        <p:nvSpPr>
          <p:cNvPr id="18" name="Shape 16"/>
          <p:cNvSpPr/>
          <p:nvPr/>
        </p:nvSpPr>
        <p:spPr>
          <a:xfrm>
            <a:off x="7434143" y="5800011"/>
            <a:ext cx="6363057" cy="1757124"/>
          </a:xfrm>
          <a:prstGeom prst="roundRect">
            <a:avLst>
              <a:gd name="adj" fmla="val 32517"/>
            </a:avLst>
          </a:prstGeom>
          <a:solidFill>
            <a:srgbClr val="28282F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695009" y="6060877"/>
            <a:ext cx="2861905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6.  Scalable Application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7695009" y="6534269"/>
            <a:ext cx="5841325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Adaptable for integration across various underwater platforms and diverse mission profiles.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2025-09-20T05:11:50Z</dcterms:created>
  <dcterms:modified xsi:type="dcterms:W3CDTF">2025-09-20T05:11:50Z</dcterms:modified>
</cp:coreProperties>
</file>